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9" r:id="rId2"/>
    <p:sldId id="274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4A4E68"/>
    <a:srgbClr val="393C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9935" autoAdjust="0"/>
  </p:normalViewPr>
  <p:slideViewPr>
    <p:cSldViewPr snapToGrid="0">
      <p:cViewPr varScale="1">
        <p:scale>
          <a:sx n="78" d="100"/>
          <a:sy n="78" d="100"/>
        </p:scale>
        <p:origin x="1836" y="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title>
      <c:tx>
        <c:rich>
          <a:bodyPr/>
          <a:lstStyle/>
          <a:p>
            <a:r>
              <a:rPr lang="tr-TR" sz="1400" b="1">
                <a:solidFill>
                  <a:srgbClr val="212842"/>
                </a:solidFill>
                <a:latin typeface="Calibri"/>
              </a:rPr>
              <a:t>Alt ölçütlerin olgunluk düzeyi (ana başlığa göre)</a:t>
            </a:r>
          </a:p>
        </c:rich>
      </c:tx>
      <c:overlay val="0"/>
    </c:title>
    <c:autoTitleDeleted val="0"/>
    <c:plotArea>
      <c:layout/>
      <c:barChart>
        <c:barDir val="bar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Düzey 2</c:v>
                </c:pt>
              </c:strCache>
            </c:strRef>
          </c:tx>
          <c:spPr>
            <a:solidFill>
              <a:srgbClr val="B9BCC9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212842"/>
                    </a:solidFill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A. Liderlik, Yönetişim
ve Kalite (18)</c:v>
                </c:pt>
                <c:pt idx="1">
                  <c:v>B. Eğitim ve
Öğretim (18)</c:v>
                </c:pt>
                <c:pt idx="2">
                  <c:v>C. Araştırma ve
Geliştirme (7)</c:v>
                </c:pt>
                <c:pt idx="3">
                  <c:v>D. Toplumsal
Katkı (3)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A35F-43C0-8767-F96B76B2D0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Düzey 3</c:v>
                </c:pt>
              </c:strCache>
            </c:strRef>
          </c:tx>
          <c:spPr>
            <a:solidFill>
              <a:srgbClr val="212842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A. Liderlik, Yönetişim
ve Kalite (18)</c:v>
                </c:pt>
                <c:pt idx="1">
                  <c:v>B. Eğitim ve
Öğretim (18)</c:v>
                </c:pt>
                <c:pt idx="2">
                  <c:v>C. Araştırma ve
Geliştirme (7)</c:v>
                </c:pt>
                <c:pt idx="3">
                  <c:v>D. Toplumsal
Katkı (3)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</c:v>
                </c:pt>
                <c:pt idx="1">
                  <c:v>17</c:v>
                </c:pt>
                <c:pt idx="2">
                  <c:v>6</c:v>
                </c:pt>
                <c:pt idx="3">
                  <c:v>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A35F-43C0-8767-F96B76B2D0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Düzey 4</c:v>
                </c:pt>
              </c:strCache>
            </c:strRef>
          </c:tx>
          <c:spPr>
            <a:solidFill>
              <a:srgbClr val="A28F60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FFFFFF"/>
                    </a:solidFill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A. Liderlik, Yönetişim
ve Kalite (18)</c:v>
                </c:pt>
                <c:pt idx="1">
                  <c:v>B. Eğitim ve
Öğretim (18)</c:v>
                </c:pt>
                <c:pt idx="2">
                  <c:v>C. Araştırma ve
Geliştirme (7)</c:v>
                </c:pt>
                <c:pt idx="3">
                  <c:v>D. Toplumsal
Katkı (3)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A35F-43C0-8767-F96B76B2D0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B9BCC9"/>
            </a:solidFill>
          </a:ln>
        </c:spPr>
        <c:txPr>
          <a:bodyPr/>
          <a:lstStyle/>
          <a:p>
            <a:pPr>
              <a:defRPr sz="1200">
                <a:solidFill>
                  <a:srgbClr val="2A2E45"/>
                </a:solidFill>
                <a:latin typeface="Calibri"/>
              </a:defRPr>
            </a:pPr>
            <a:endParaRPr lang="tr-TR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200">
              <a:solidFill>
                <a:srgbClr val="2A2E45"/>
              </a:solidFill>
              <a:latin typeface="Calibri"/>
            </a:defRPr>
          </a:pPr>
          <a:endParaRPr lang="tr-TR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609B2D-19AC-42FB-A829-E79C85F9583B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31815-B1D5-4AF2-AC4F-40476CFE6F1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69592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6D40-4D3B-4715-A0FC-7564EB689598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6AF61-3584-40EE-BD19-398B798C0C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321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6D40-4D3B-4715-A0FC-7564EB689598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6AF61-3584-40EE-BD19-398B798C0C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6243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6D40-4D3B-4715-A0FC-7564EB689598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6AF61-3584-40EE-BD19-398B798C0C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0192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6D40-4D3B-4715-A0FC-7564EB689598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6AF61-3584-40EE-BD19-398B798C0C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5266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6D40-4D3B-4715-A0FC-7564EB689598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6AF61-3584-40EE-BD19-398B798C0C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5156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6D40-4D3B-4715-A0FC-7564EB689598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6AF61-3584-40EE-BD19-398B798C0C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4593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6D40-4D3B-4715-A0FC-7564EB689598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6AF61-3584-40EE-BD19-398B798C0C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8721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6D40-4D3B-4715-A0FC-7564EB689598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6AF61-3584-40EE-BD19-398B798C0C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3076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6D40-4D3B-4715-A0FC-7564EB689598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6AF61-3584-40EE-BD19-398B798C0C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3003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6D40-4D3B-4715-A0FC-7564EB689598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6AF61-3584-40EE-BD19-398B798C0C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6739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C6D40-4D3B-4715-A0FC-7564EB689598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6AF61-3584-40EE-BD19-398B798C0C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2672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C6D40-4D3B-4715-A0FC-7564EB689598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06AF61-3584-40EE-BD19-398B798C0C9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8185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80" y="384048"/>
            <a:ext cx="9509760" cy="868680"/>
          </a:xfrm>
        </p:spPr>
        <p:txBody>
          <a:bodyPr wrap="square" anchor="ctr"/>
          <a:lstStyle/>
          <a:p>
            <a:pPr algn="l"/>
            <a:r>
              <a:rPr sz="3000" b="1">
                <a:solidFill>
                  <a:srgbClr val="212842"/>
                </a:solidFill>
                <a:latin typeface="Times New Roman"/>
              </a:rPr>
              <a:t>2025 Kurumsal Akreditasyon Raporu: Tablomuz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0200" y="1508760"/>
            <a:ext cx="3840480" cy="6858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sz="2600" b="1" i="0">
                <a:solidFill>
                  <a:srgbClr val="212842"/>
                </a:solidFill>
                <a:latin typeface="Times New Roman"/>
              </a:rPr>
              <a:t>16–19 Kasım 2025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2203704"/>
            <a:ext cx="38404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6E7283"/>
                </a:solidFill>
                <a:latin typeface="Calibri"/>
              </a:rPr>
              <a:t>saha ziyareti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200" y="2926080"/>
            <a:ext cx="3840480" cy="6858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sz="3400" b="1" i="0">
                <a:solidFill>
                  <a:srgbClr val="212842"/>
                </a:solidFill>
                <a:latin typeface="Times New Roman"/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0200" y="3621024"/>
            <a:ext cx="38404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6E7283"/>
                </a:solidFill>
                <a:latin typeface="Calibri"/>
              </a:rPr>
              <a:t>alt ölçüt değerlendirildi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4343400"/>
            <a:ext cx="3840480" cy="6858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sz="3400" b="1" i="0">
                <a:solidFill>
                  <a:srgbClr val="212842"/>
                </a:solidFill>
                <a:latin typeface="Times New Roman"/>
              </a:rPr>
              <a:t>40 / 46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5038344"/>
            <a:ext cx="38404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6E7283"/>
                </a:solidFill>
                <a:latin typeface="Calibri"/>
              </a:rPr>
              <a:t>alt ölçüt Düzey 3’te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5577840" y="1325880"/>
          <a:ext cx="5897880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715000" y="5303520"/>
            <a:ext cx="57607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>
                <a:solidFill>
                  <a:srgbClr val="212842"/>
                </a:solidFill>
                <a:latin typeface="Calibri"/>
              </a:rPr>
              <a:t>Toplam 46 alt ölçüt:  </a:t>
            </a:r>
            <a:r>
              <a:rPr sz="1400" b="1" i="0">
                <a:solidFill>
                  <a:srgbClr val="A28F60"/>
                </a:solidFill>
                <a:latin typeface="Calibri"/>
              </a:rPr>
              <a:t>Düzey 4 → 5</a:t>
            </a:r>
            <a:r>
              <a:rPr sz="1400" b="0" i="0">
                <a:solidFill>
                  <a:srgbClr val="6E7283"/>
                </a:solidFill>
                <a:latin typeface="Calibri"/>
              </a:rPr>
              <a:t>   ·   </a:t>
            </a:r>
            <a:r>
              <a:rPr sz="1400" b="1" i="0">
                <a:solidFill>
                  <a:srgbClr val="212842"/>
                </a:solidFill>
                <a:latin typeface="Calibri"/>
              </a:rPr>
              <a:t>Düzey 3 → 40</a:t>
            </a:r>
            <a:r>
              <a:rPr sz="1400" b="0" i="0">
                <a:solidFill>
                  <a:srgbClr val="6E7283"/>
                </a:solidFill>
                <a:latin typeface="Calibri"/>
              </a:rPr>
              <a:t>   ·   </a:t>
            </a:r>
            <a:r>
              <a:rPr sz="1400" b="1" i="0">
                <a:solidFill>
                  <a:srgbClr val="6E7283"/>
                </a:solidFill>
                <a:latin typeface="Calibri"/>
              </a:rPr>
              <a:t>Düzey 2 →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0200" y="5989320"/>
            <a:ext cx="9692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1">
                <a:solidFill>
                  <a:srgbClr val="6E7283"/>
                </a:solidFill>
                <a:latin typeface="Calibri"/>
              </a:rPr>
              <a:t>Düzeyler, KAR’daki olgunluk cümlelerinin YÖKAK dereceli değerlendirme anahtarıyla eşleştirilmesiyle belirlenmiştir.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80" y="384048"/>
            <a:ext cx="9509760" cy="868680"/>
          </a:xfrm>
        </p:spPr>
        <p:txBody>
          <a:bodyPr wrap="square" anchor="ctr"/>
          <a:lstStyle/>
          <a:p>
            <a:pPr algn="l"/>
            <a:r>
              <a:rPr sz="3000" b="1">
                <a:solidFill>
                  <a:srgbClr val="212842"/>
                </a:solidFill>
                <a:latin typeface="Times New Roman"/>
              </a:rPr>
              <a:t>En ağır başlık: Eğitim ve Öğretim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00200" y="1417320"/>
            <a:ext cx="98755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6E7283"/>
                </a:solidFill>
                <a:latin typeface="Calibri"/>
              </a:rPr>
              <a:t>Kurumsal akreditasyonda 1000 puanın dağılımı</a:t>
            </a:r>
          </a:p>
        </p:txBody>
      </p:sp>
      <p:sp>
        <p:nvSpPr>
          <p:cNvPr id="4" name="Rectangle 3"/>
          <p:cNvSpPr/>
          <p:nvPr/>
        </p:nvSpPr>
        <p:spPr>
          <a:xfrm>
            <a:off x="1600200" y="1828800"/>
            <a:ext cx="2926080" cy="1234440"/>
          </a:xfrm>
          <a:prstGeom prst="rect">
            <a:avLst/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600200" y="1901952"/>
            <a:ext cx="29260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>
                <a:solidFill>
                  <a:srgbClr val="212842"/>
                </a:solidFill>
                <a:latin typeface="Times New Roman"/>
              </a:rPr>
              <a:t>300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45920" y="2468880"/>
            <a:ext cx="28346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212842"/>
                </a:solidFill>
                <a:latin typeface="Calibri"/>
              </a:rPr>
              <a:t>A. Liderlik, Yönetişim ve Kalite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62856" y="1828800"/>
            <a:ext cx="3913632" cy="1234440"/>
          </a:xfrm>
          <a:prstGeom prst="rect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62856" y="1901952"/>
            <a:ext cx="3913632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>
                <a:solidFill>
                  <a:srgbClr val="FFFFFF"/>
                </a:solidFill>
                <a:latin typeface="Times New Roman"/>
              </a:rPr>
              <a:t>400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08576" y="2468880"/>
            <a:ext cx="3822192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Calibri"/>
              </a:rPr>
              <a:t>B. Eğitim ve Öğretim</a:t>
            </a:r>
          </a:p>
        </p:txBody>
      </p:sp>
      <p:sp>
        <p:nvSpPr>
          <p:cNvPr id="10" name="Rectangle 9"/>
          <p:cNvSpPr/>
          <p:nvPr/>
        </p:nvSpPr>
        <p:spPr>
          <a:xfrm>
            <a:off x="8513064" y="1828800"/>
            <a:ext cx="1938528" cy="1234440"/>
          </a:xfrm>
          <a:prstGeom prst="rect">
            <a:avLst/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13064" y="1901952"/>
            <a:ext cx="193852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>
                <a:solidFill>
                  <a:srgbClr val="212842"/>
                </a:solidFill>
                <a:latin typeface="Times New Roman"/>
              </a:rPr>
              <a:t>200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58784" y="2468880"/>
            <a:ext cx="184708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212842"/>
                </a:solidFill>
                <a:latin typeface="Calibri"/>
              </a:rPr>
              <a:t>C. Araştırma ve Geliştirme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88168" y="1828800"/>
            <a:ext cx="950976" cy="1234440"/>
          </a:xfrm>
          <a:prstGeom prst="rect">
            <a:avLst/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488168" y="1901952"/>
            <a:ext cx="950976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00" b="1" i="0">
                <a:solidFill>
                  <a:srgbClr val="212842"/>
                </a:solidFill>
                <a:latin typeface="Times New Roman"/>
              </a:rPr>
              <a:t>100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33888" y="2468880"/>
            <a:ext cx="859536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0" i="0">
                <a:solidFill>
                  <a:srgbClr val="212842"/>
                </a:solidFill>
                <a:latin typeface="Calibri"/>
              </a:rPr>
              <a:t>D. Toplumsal
Katkı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07992" y="1773936"/>
            <a:ext cx="4023360" cy="1344168"/>
          </a:xfrm>
          <a:prstGeom prst="rect">
            <a:avLst/>
          </a:prstGeom>
          <a:noFill/>
          <a:ln w="38100">
            <a:solidFill>
              <a:srgbClr val="A28F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1600200" y="3520440"/>
            <a:ext cx="4800600" cy="2377440"/>
          </a:xfrm>
          <a:prstGeom prst="rect">
            <a:avLst/>
          </a:prstGeom>
          <a:solidFill>
            <a:srgbClr val="F3EF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920240" y="3703320"/>
            <a:ext cx="42062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KRİTİK KURAL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20240" y="4069080"/>
            <a:ext cx="420624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0" i="0">
                <a:solidFill>
                  <a:srgbClr val="212842"/>
                </a:solidFill>
                <a:latin typeface="Times New Roman"/>
              </a:rPr>
              <a:t>Eğitim ve Öğretimde </a:t>
            </a:r>
            <a:r>
              <a:rPr sz="1900" b="1" i="0">
                <a:solidFill>
                  <a:srgbClr val="212842"/>
                </a:solidFill>
                <a:latin typeface="Times New Roman"/>
              </a:rPr>
              <a:t>280 puanın</a:t>
            </a:r>
            <a:r>
              <a:rPr sz="1900" b="0" i="0">
                <a:solidFill>
                  <a:srgbClr val="212842"/>
                </a:solidFill>
                <a:latin typeface="Times New Roman"/>
              </a:rPr>
              <a:t> altında kalan kurum, toplamı 650’yi geçse bile </a:t>
            </a:r>
            <a:r>
              <a:rPr sz="1900" b="1" i="0">
                <a:solidFill>
                  <a:srgbClr val="212842"/>
                </a:solidFill>
                <a:latin typeface="Times New Roman"/>
              </a:rPr>
              <a:t>tam akreditasyon alamaz.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675120" y="3520440"/>
            <a:ext cx="4800600" cy="2377440"/>
          </a:xfrm>
          <a:prstGeom prst="rect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995160" y="3703320"/>
            <a:ext cx="42062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BİZİM DURUMUMUZ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95160" y="4069080"/>
            <a:ext cx="420624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Times New Roman"/>
              </a:rPr>
              <a:t>18</a:t>
            </a:r>
            <a:r>
              <a:rPr sz="1700" b="0" i="0">
                <a:solidFill>
                  <a:srgbClr val="FFFFFF"/>
                </a:solidFill>
                <a:latin typeface="Calibri"/>
              </a:rPr>
              <a:t>  alt ölçüt bu başlıkta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95160" y="4937760"/>
            <a:ext cx="420624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Yalnızca 1’i Düzey 4’te; 17’si Düzey 3’te.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00200" y="6035040"/>
            <a:ext cx="9875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1">
                <a:solidFill>
                  <a:srgbClr val="6E7283"/>
                </a:solidFill>
                <a:latin typeface="Calibri"/>
              </a:rPr>
              <a:t>Kaynak: YÖKAK Değerlendirme Programları Kılavuzu, Sürüm 3.2 (2025), B.4 Karar.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80" y="384048"/>
            <a:ext cx="9509760" cy="868680"/>
          </a:xfrm>
        </p:spPr>
        <p:txBody>
          <a:bodyPr wrap="square" anchor="ctr"/>
          <a:lstStyle/>
          <a:p>
            <a:pPr algn="l"/>
            <a:r>
              <a:rPr sz="3000" b="1">
                <a:solidFill>
                  <a:srgbClr val="212842"/>
                </a:solidFill>
                <a:latin typeface="Times New Roman"/>
              </a:rPr>
              <a:t>Üçten dörde: eksik olan halka</a:t>
            </a:r>
          </a:p>
        </p:txBody>
      </p:sp>
      <p:sp>
        <p:nvSpPr>
          <p:cNvPr id="3" name="Rectangle 2"/>
          <p:cNvSpPr/>
          <p:nvPr/>
        </p:nvSpPr>
        <p:spPr>
          <a:xfrm>
            <a:off x="1691640" y="4069080"/>
            <a:ext cx="1783080" cy="1188720"/>
          </a:xfrm>
          <a:prstGeom prst="rect">
            <a:avLst/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91640" y="4178808"/>
            <a:ext cx="17830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>
                <a:solidFill>
                  <a:srgbClr val="212842"/>
                </a:solidFill>
                <a:latin typeface="Times New Roman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1640" y="4727448"/>
            <a:ext cx="17830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 i="0">
                <a:solidFill>
                  <a:srgbClr val="212842"/>
                </a:solidFill>
                <a:latin typeface="Calibri"/>
              </a:rPr>
              <a:t>Planlama yok</a:t>
            </a:r>
          </a:p>
        </p:txBody>
      </p:sp>
      <p:sp>
        <p:nvSpPr>
          <p:cNvPr id="6" name="Rectangle 5"/>
          <p:cNvSpPr/>
          <p:nvPr/>
        </p:nvSpPr>
        <p:spPr>
          <a:xfrm>
            <a:off x="3639312" y="3566160"/>
            <a:ext cx="1783080" cy="1691640"/>
          </a:xfrm>
          <a:prstGeom prst="rect">
            <a:avLst/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639312" y="3675887"/>
            <a:ext cx="17830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>
                <a:solidFill>
                  <a:srgbClr val="212842"/>
                </a:solidFill>
                <a:latin typeface="Times New Roman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39312" y="4224528"/>
            <a:ext cx="17830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 i="0">
                <a:solidFill>
                  <a:srgbClr val="212842"/>
                </a:solidFill>
                <a:latin typeface="Calibri"/>
              </a:rPr>
              <a:t>Planlama</a:t>
            </a:r>
          </a:p>
        </p:txBody>
      </p:sp>
      <p:sp>
        <p:nvSpPr>
          <p:cNvPr id="9" name="Rectangle 8"/>
          <p:cNvSpPr/>
          <p:nvPr/>
        </p:nvSpPr>
        <p:spPr>
          <a:xfrm>
            <a:off x="5586983" y="3063239"/>
            <a:ext cx="1783080" cy="2194560"/>
          </a:xfrm>
          <a:prstGeom prst="rect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586983" y="3172968"/>
            <a:ext cx="17830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>
                <a:solidFill>
                  <a:srgbClr val="FFFFFF"/>
                </a:solidFill>
                <a:latin typeface="Times New Roman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86983" y="3721607"/>
            <a:ext cx="17830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Uygulama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86983" y="2606039"/>
            <a:ext cx="17830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>
                <a:solidFill>
                  <a:srgbClr val="212842"/>
                </a:solidFill>
                <a:latin typeface="Calibri"/>
              </a:rPr>
              <a:t>40 alt ölçüt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34655" y="2560320"/>
            <a:ext cx="1783080" cy="2697480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534655" y="2670048"/>
            <a:ext cx="17830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>
                <a:solidFill>
                  <a:srgbClr val="FFFFFF"/>
                </a:solidFill>
                <a:latin typeface="Times New Roman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34655" y="3218687"/>
            <a:ext cx="17830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İzleme ve iyileştirme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34655" y="2103120"/>
            <a:ext cx="17830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>
                <a:solidFill>
                  <a:srgbClr val="A28F60"/>
                </a:solidFill>
                <a:latin typeface="Calibri"/>
              </a:rPr>
              <a:t>Hedef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482327" y="2057400"/>
            <a:ext cx="1783080" cy="3200400"/>
          </a:xfrm>
          <a:prstGeom prst="rect">
            <a:avLst/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482327" y="2167128"/>
            <a:ext cx="17830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>
                <a:solidFill>
                  <a:srgbClr val="212842"/>
                </a:solidFill>
                <a:latin typeface="Times New Roman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82327" y="2715768"/>
            <a:ext cx="178308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212842"/>
                </a:solidFill>
                <a:latin typeface="Calibri"/>
              </a:rPr>
              <a:t>İçselleştirilmiş, sistematik, sürdürülebilir, örnek gösterilebilir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00200" y="5486400"/>
            <a:ext cx="97840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A28F60"/>
                </a:solidFill>
                <a:latin typeface="Calibri"/>
              </a:rPr>
              <a:t>KAR: </a:t>
            </a:r>
            <a:r>
              <a:rPr sz="1700" b="0" i="1">
                <a:solidFill>
                  <a:srgbClr val="212842"/>
                </a:solidFill>
                <a:latin typeface="Calibri"/>
              </a:rPr>
              <a:t>“kontrol etme” ve “önlem alma” aşamalarının kurumsal ölçekte görünürlük kazanmadığını göstermektedir.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80" y="384048"/>
            <a:ext cx="9509760" cy="868680"/>
          </a:xfrm>
        </p:spPr>
        <p:txBody>
          <a:bodyPr wrap="square" anchor="ctr"/>
          <a:lstStyle/>
          <a:p>
            <a:pPr algn="l"/>
            <a:r>
              <a:rPr sz="3000" b="1">
                <a:solidFill>
                  <a:srgbClr val="212842"/>
                </a:solidFill>
                <a:latin typeface="Times New Roman"/>
              </a:rPr>
              <a:t>KAR’ın bize tekrar tekrar söylediği üç şey</a:t>
            </a:r>
          </a:p>
        </p:txBody>
      </p:sp>
      <p:sp>
        <p:nvSpPr>
          <p:cNvPr id="3" name="Rectangle 2"/>
          <p:cNvSpPr/>
          <p:nvPr/>
        </p:nvSpPr>
        <p:spPr>
          <a:xfrm>
            <a:off x="1600200" y="1463040"/>
            <a:ext cx="3108960" cy="3429000"/>
          </a:xfrm>
          <a:prstGeom prst="rect">
            <a:avLst/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Oval 3"/>
          <p:cNvSpPr/>
          <p:nvPr/>
        </p:nvSpPr>
        <p:spPr>
          <a:xfrm>
            <a:off x="1874519" y="1691640"/>
            <a:ext cx="640080" cy="640080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74519" y="1691640"/>
            <a:ext cx="64008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Times New Roman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74519" y="2514600"/>
            <a:ext cx="256032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212842"/>
                </a:solidFill>
                <a:latin typeface="Times New Roman"/>
              </a:rPr>
              <a:t>Bazı birimlerde var, yaygın değil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3383280"/>
            <a:ext cx="256032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2A2E45"/>
                </a:solidFill>
                <a:latin typeface="Calibri"/>
              </a:rPr>
              <a:t>“Kalite süreçlerinin akademik birimler arasında farklı olgunluk düzeylerinde yürütülmesi.”</a:t>
            </a:r>
          </a:p>
        </p:txBody>
      </p:sp>
      <p:sp>
        <p:nvSpPr>
          <p:cNvPr id="8" name="Rectangle 7"/>
          <p:cNvSpPr/>
          <p:nvPr/>
        </p:nvSpPr>
        <p:spPr>
          <a:xfrm>
            <a:off x="4983479" y="1463040"/>
            <a:ext cx="3108960" cy="3429000"/>
          </a:xfrm>
          <a:prstGeom prst="rect">
            <a:avLst/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5257799" y="1691640"/>
            <a:ext cx="640080" cy="640080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257799" y="1691640"/>
            <a:ext cx="64008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Times New Roman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57799" y="2514600"/>
            <a:ext cx="256032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212842"/>
                </a:solidFill>
                <a:latin typeface="Times New Roman"/>
              </a:rPr>
              <a:t>Veri toplanıyor, karara dönüşmüyor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57799" y="3383280"/>
            <a:ext cx="256032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2A2E45"/>
                </a:solidFill>
                <a:latin typeface="Calibri"/>
              </a:rPr>
              <a:t>“PUKÖ döngüsünün kapatıldığını gösteren kanıtların sınırlı olması”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366759" y="1463040"/>
            <a:ext cx="3108960" cy="3429000"/>
          </a:xfrm>
          <a:prstGeom prst="rect">
            <a:avLst/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Oval 13"/>
          <p:cNvSpPr/>
          <p:nvPr/>
        </p:nvSpPr>
        <p:spPr>
          <a:xfrm>
            <a:off x="8641080" y="1691640"/>
            <a:ext cx="640080" cy="640080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41080" y="1691640"/>
            <a:ext cx="64008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Times New Roman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41080" y="2514600"/>
            <a:ext cx="256032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212842"/>
                </a:solidFill>
                <a:latin typeface="Times New Roman"/>
              </a:rPr>
              <a:t>Yapılan iş kayda geçmiyor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41080" y="3383280"/>
            <a:ext cx="256032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>
                <a:solidFill>
                  <a:srgbClr val="2A2E45"/>
                </a:solidFill>
                <a:latin typeface="Calibri"/>
              </a:rPr>
              <a:t>“kanıt dosyalarının önemli bir bölümünün yalnızca sistem yönlendirme bağlantılarından oluşması”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00200" y="5120640"/>
            <a:ext cx="9875520" cy="8412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dirty="0">
                <a:solidFill>
                  <a:srgbClr val="A28F60"/>
                </a:solidFill>
                <a:latin typeface="Calibri"/>
              </a:rPr>
              <a:t>RAPOR GÖVDESİNDE</a:t>
            </a:r>
          </a:p>
          <a:p>
            <a:pPr algn="l">
              <a:spcBef>
                <a:spcPts val="400"/>
              </a:spcBef>
            </a:pPr>
            <a:r>
              <a:rPr sz="1800" b="1" i="0" dirty="0">
                <a:solidFill>
                  <a:srgbClr val="212842"/>
                </a:solidFill>
                <a:latin typeface="Calibri"/>
              </a:rPr>
              <a:t>“</a:t>
            </a:r>
            <a:r>
              <a:rPr sz="1800" b="1" i="0" dirty="0" err="1">
                <a:solidFill>
                  <a:srgbClr val="212842"/>
                </a:solidFill>
                <a:latin typeface="Calibri"/>
              </a:rPr>
              <a:t>Kanıt</a:t>
            </a:r>
            <a:r>
              <a:rPr sz="1800" b="1" i="0" dirty="0">
                <a:solidFill>
                  <a:srgbClr val="212842"/>
                </a:solidFill>
                <a:latin typeface="Calibri"/>
              </a:rPr>
              <a:t>”</a:t>
            </a:r>
            <a:r>
              <a:rPr lang="tr-TR" sz="1800" b="1" i="0" dirty="0">
                <a:solidFill>
                  <a:srgbClr val="212842"/>
                </a:solidFill>
                <a:latin typeface="Calibri"/>
              </a:rPr>
              <a:t> 62 yerde geçiyor, 52’si kanıt eksikliğinden söz ediyor</a:t>
            </a:r>
            <a:r>
              <a:rPr sz="1800" b="1" i="0" dirty="0">
                <a:solidFill>
                  <a:srgbClr val="212842"/>
                </a:solidFill>
                <a:latin typeface="Calibri"/>
              </a:rPr>
              <a:t>.</a:t>
            </a:r>
          </a:p>
          <a:p>
            <a:pPr algn="l">
              <a:spcBef>
                <a:spcPts val="400"/>
              </a:spcBef>
            </a:pPr>
            <a:r>
              <a:rPr sz="1800" b="1" i="0" dirty="0">
                <a:solidFill>
                  <a:srgbClr val="212842"/>
                </a:solidFill>
                <a:latin typeface="Calibri"/>
              </a:rPr>
              <a:t>“PUKÖ” </a:t>
            </a:r>
            <a:r>
              <a:rPr sz="1800" b="1" i="0" dirty="0" err="1">
                <a:solidFill>
                  <a:srgbClr val="212842"/>
                </a:solidFill>
                <a:latin typeface="Calibri"/>
              </a:rPr>
              <a:t>geçen</a:t>
            </a:r>
            <a:r>
              <a:rPr sz="1800" b="1" i="0" dirty="0">
                <a:solidFill>
                  <a:srgbClr val="212842"/>
                </a:solidFill>
                <a:latin typeface="Calibri"/>
              </a:rPr>
              <a:t> </a:t>
            </a:r>
            <a:r>
              <a:rPr sz="1800" b="1" i="0" dirty="0" err="1">
                <a:solidFill>
                  <a:srgbClr val="212842"/>
                </a:solidFill>
                <a:latin typeface="Calibri"/>
              </a:rPr>
              <a:t>cümlelerin</a:t>
            </a:r>
            <a:r>
              <a:rPr sz="1800" b="1" i="0" dirty="0">
                <a:solidFill>
                  <a:srgbClr val="212842"/>
                </a:solidFill>
                <a:latin typeface="Calibri"/>
              </a:rPr>
              <a:t> 18’i </a:t>
            </a:r>
            <a:r>
              <a:rPr sz="1800" b="1" i="0" dirty="0" err="1">
                <a:solidFill>
                  <a:srgbClr val="212842"/>
                </a:solidFill>
                <a:latin typeface="Calibri"/>
              </a:rPr>
              <a:t>döngünün</a:t>
            </a:r>
            <a:r>
              <a:rPr sz="1800" b="1" i="0" dirty="0">
                <a:solidFill>
                  <a:srgbClr val="212842"/>
                </a:solidFill>
                <a:latin typeface="Calibri"/>
              </a:rPr>
              <a:t> </a:t>
            </a:r>
            <a:r>
              <a:rPr sz="1800" b="1" i="0" dirty="0" err="1">
                <a:solidFill>
                  <a:srgbClr val="212842"/>
                </a:solidFill>
                <a:latin typeface="Calibri"/>
              </a:rPr>
              <a:t>kapanmadığını</a:t>
            </a:r>
            <a:r>
              <a:rPr sz="1800" b="1" i="0" dirty="0">
                <a:solidFill>
                  <a:srgbClr val="212842"/>
                </a:solidFill>
                <a:latin typeface="Calibri"/>
              </a:rPr>
              <a:t> </a:t>
            </a:r>
            <a:r>
              <a:rPr sz="1800" b="1" i="0" dirty="0" err="1">
                <a:solidFill>
                  <a:srgbClr val="212842"/>
                </a:solidFill>
                <a:latin typeface="Calibri"/>
              </a:rPr>
              <a:t>söylüyor</a:t>
            </a:r>
            <a:r>
              <a:rPr sz="1800" b="1" i="0" dirty="0">
                <a:solidFill>
                  <a:srgbClr val="212842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80" y="384048"/>
            <a:ext cx="9509760" cy="868680"/>
          </a:xfrm>
        </p:spPr>
        <p:txBody>
          <a:bodyPr wrap="square" anchor="ctr"/>
          <a:lstStyle/>
          <a:p>
            <a:pPr algn="l"/>
            <a:r>
              <a:rPr sz="3000" b="1">
                <a:solidFill>
                  <a:srgbClr val="212842"/>
                </a:solidFill>
                <a:latin typeface="Times New Roman"/>
              </a:rPr>
              <a:t>Önce güçlü yönlerimiz</a:t>
            </a:r>
          </a:p>
        </p:txBody>
      </p:sp>
      <p:sp>
        <p:nvSpPr>
          <p:cNvPr id="3" name="Rectangle 2"/>
          <p:cNvSpPr/>
          <p:nvPr/>
        </p:nvSpPr>
        <p:spPr>
          <a:xfrm>
            <a:off x="1600200" y="1463040"/>
            <a:ext cx="310896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3C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Oval 3"/>
          <p:cNvSpPr/>
          <p:nvPr/>
        </p:nvSpPr>
        <p:spPr>
          <a:xfrm>
            <a:off x="1856232" y="1755648"/>
            <a:ext cx="384048" cy="384048"/>
          </a:xfrm>
          <a:prstGeom prst="ellipse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856232" y="1755648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56232" y="2286000"/>
            <a:ext cx="2596896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12842"/>
                </a:solidFill>
                <a:latin typeface="Times New Roman"/>
              </a:rPr>
              <a:t>Birim kalite komisyonları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56232" y="2743200"/>
            <a:ext cx="2596896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2A2E45"/>
                </a:solidFill>
                <a:latin typeface="Calibri"/>
              </a:rPr>
              <a:t>Tüm akademik birimlerde kurulmuş ve aktif</a:t>
            </a:r>
          </a:p>
        </p:txBody>
      </p:sp>
      <p:sp>
        <p:nvSpPr>
          <p:cNvPr id="8" name="Rectangle 7"/>
          <p:cNvSpPr/>
          <p:nvPr/>
        </p:nvSpPr>
        <p:spPr>
          <a:xfrm>
            <a:off x="4983479" y="1463040"/>
            <a:ext cx="310896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3C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5239512" y="1755648"/>
            <a:ext cx="384048" cy="384048"/>
          </a:xfrm>
          <a:prstGeom prst="ellipse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239512" y="1755648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39512" y="2286000"/>
            <a:ext cx="2596896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12842"/>
                </a:solidFill>
                <a:latin typeface="Times New Roman"/>
              </a:rPr>
              <a:t>Kalite Ofisi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39512" y="2743200"/>
            <a:ext cx="2596896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2A2E45"/>
                </a:solidFill>
                <a:latin typeface="Calibri"/>
              </a:rPr>
              <a:t>Tam zamanlı personelle kapasite güçlendi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366759" y="1463040"/>
            <a:ext cx="310896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3C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Oval 13"/>
          <p:cNvSpPr/>
          <p:nvPr/>
        </p:nvSpPr>
        <p:spPr>
          <a:xfrm>
            <a:off x="8622791" y="1755648"/>
            <a:ext cx="384048" cy="384048"/>
          </a:xfrm>
          <a:prstGeom prst="ellipse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22791" y="1755648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22791" y="2286000"/>
            <a:ext cx="2596896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12842"/>
                </a:solidFill>
                <a:latin typeface="Times New Roman"/>
              </a:rPr>
              <a:t>Karar organları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22791" y="2743200"/>
            <a:ext cx="2596896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2A2E45"/>
                </a:solidFill>
                <a:latin typeface="Calibri"/>
              </a:rPr>
              <a:t>Senato ve Yönetim Kurulu düzenli; kararlar zamanında iletiliyor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600200" y="3749039"/>
            <a:ext cx="310896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3C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Oval 18"/>
          <p:cNvSpPr/>
          <p:nvPr/>
        </p:nvSpPr>
        <p:spPr>
          <a:xfrm>
            <a:off x="1856232" y="4041648"/>
            <a:ext cx="384048" cy="384048"/>
          </a:xfrm>
          <a:prstGeom prst="ellipse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856232" y="4041648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56232" y="4572000"/>
            <a:ext cx="2596896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12842"/>
                </a:solidFill>
                <a:latin typeface="Times New Roman"/>
              </a:rPr>
              <a:t>Araştırma altyapısı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56232" y="5029200"/>
            <a:ext cx="2596896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2A2E45"/>
                </a:solidFill>
                <a:latin typeface="Calibri"/>
              </a:rPr>
              <a:t>BAP, 13 Uygulama ve Araştırma Merkezi, TTO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983479" y="3749039"/>
            <a:ext cx="310896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3C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Oval 23"/>
          <p:cNvSpPr/>
          <p:nvPr/>
        </p:nvSpPr>
        <p:spPr>
          <a:xfrm>
            <a:off x="5239512" y="4041648"/>
            <a:ext cx="384048" cy="384048"/>
          </a:xfrm>
          <a:prstGeom prst="ellipse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239512" y="4041648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39512" y="4572000"/>
            <a:ext cx="2596896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12842"/>
                </a:solidFill>
                <a:latin typeface="Times New Roman"/>
              </a:rPr>
              <a:t>ODÜSEM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39512" y="5029200"/>
            <a:ext cx="2596896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2A2E45"/>
                </a:solidFill>
                <a:latin typeface="Calibri"/>
              </a:rPr>
              <a:t>“Topluma dokunan en güçlü kanallarından biri”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366759" y="3749039"/>
            <a:ext cx="310896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3C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9" name="Oval 28"/>
          <p:cNvSpPr/>
          <p:nvPr/>
        </p:nvSpPr>
        <p:spPr>
          <a:xfrm>
            <a:off x="8622791" y="4041648"/>
            <a:ext cx="384048" cy="384048"/>
          </a:xfrm>
          <a:prstGeom prst="ellipse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622791" y="4041648"/>
            <a:ext cx="384048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22791" y="4572000"/>
            <a:ext cx="2596896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>
                <a:solidFill>
                  <a:srgbClr val="212842"/>
                </a:solidFill>
                <a:latin typeface="Times New Roman"/>
              </a:rPr>
              <a:t>Mali şeffaflık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22791" y="5029200"/>
            <a:ext cx="2596896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>
                <a:solidFill>
                  <a:srgbClr val="2A2E45"/>
                </a:solidFill>
                <a:latin typeface="Calibri"/>
              </a:rPr>
              <a:t>Mali tablolar ve bütçe raporları düzenli yayımlanıyor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80" y="384048"/>
            <a:ext cx="9509760" cy="868680"/>
          </a:xfrm>
        </p:spPr>
        <p:txBody>
          <a:bodyPr wrap="square" anchor="ctr"/>
          <a:lstStyle/>
          <a:p>
            <a:pPr algn="l"/>
            <a:r>
              <a:rPr sz="3000" b="1">
                <a:solidFill>
                  <a:srgbClr val="212842"/>
                </a:solidFill>
                <a:latin typeface="Times New Roman"/>
              </a:rPr>
              <a:t>Strateji Geliştirme Daire Başkanlığı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600200" y="1325880"/>
            <a:ext cx="2581168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709928" y="1325880"/>
            <a:ext cx="21971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Stratejik amaç ve hedefler</a:t>
            </a:r>
          </a:p>
        </p:txBody>
      </p:sp>
      <p:sp>
        <p:nvSpPr>
          <p:cNvPr id="5" name="Oval 4"/>
          <p:cNvSpPr/>
          <p:nvPr/>
        </p:nvSpPr>
        <p:spPr>
          <a:xfrm>
            <a:off x="3861328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861328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09384" y="1325880"/>
            <a:ext cx="2051182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419112" y="1325880"/>
            <a:ext cx="166713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Performans yönetimi</a:t>
            </a:r>
          </a:p>
        </p:txBody>
      </p:sp>
      <p:sp>
        <p:nvSpPr>
          <p:cNvPr id="9" name="Oval 8"/>
          <p:cNvSpPr/>
          <p:nvPr/>
        </p:nvSpPr>
        <p:spPr>
          <a:xfrm>
            <a:off x="6040526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40526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88582" y="1325880"/>
            <a:ext cx="1824045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98310" y="1325880"/>
            <a:ext cx="1439997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Finansal yönetim</a:t>
            </a:r>
          </a:p>
        </p:txBody>
      </p:sp>
      <p:sp>
        <p:nvSpPr>
          <p:cNvPr id="13" name="Oval 12"/>
          <p:cNvSpPr/>
          <p:nvPr/>
        </p:nvSpPr>
        <p:spPr>
          <a:xfrm>
            <a:off x="7992587" y="1357884"/>
            <a:ext cx="246888" cy="246888"/>
          </a:xfrm>
          <a:prstGeom prst="ellipse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992587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1892807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KAR’DA NE YAZIYOR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23759" y="1892807"/>
            <a:ext cx="4251959" cy="1572768"/>
          </a:xfrm>
          <a:prstGeom prst="rect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52358" y="2057400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GÜÇLÜ YÖN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2358" y="2368296"/>
            <a:ext cx="379475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Mali tabloların, bütçe gerçekleşme ve faaliyet raporlarının düzenli yayımlanması. Finansal yönetim Düzey 4.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223759" y="3602735"/>
            <a:ext cx="4251959" cy="2569465"/>
          </a:xfrm>
          <a:prstGeom prst="rect">
            <a:avLst/>
          </a:prstGeom>
          <a:solidFill>
            <a:srgbClr val="F3EF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452358" y="3758183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ÖNERİLEN ADIM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52358" y="4059935"/>
            <a:ext cx="3794759" cy="20208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Hedefe ulaşmayan her gösterge için sapma analizi ve düzeltici faaliyet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İzleme raporuna “Alınan kararlar” bölümü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Mali kanıtlar: bağlantı değil, belge ve sayfa numarası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Göstergeleri dijital ortamda izleyecek sistemin belirlenmesi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72768" y="2057399"/>
            <a:ext cx="54864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5400" b="1" i="0">
                <a:solidFill>
                  <a:srgbClr val="A28F60"/>
                </a:solidFill>
                <a:latin typeface="Times New Roman"/>
              </a:rPr>
              <a:t>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3120" y="2276855"/>
            <a:ext cx="48006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800" b="0" i="1">
                <a:solidFill>
                  <a:srgbClr val="212842"/>
                </a:solidFill>
                <a:latin typeface="Times New Roman"/>
              </a:rPr>
              <a:t>performans göstergelerinin izlenmesi ve sonuçların karar alma süreçlerinde bütüncül bir şekilde kullanılmasına imkân sağlayacak dijital bir performans izleme sisteminin bulunmaması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600200" y="3739894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856231" y="3648455"/>
            <a:ext cx="5047488" cy="761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İzleme raporlarının “iyileştirme kararlarıyla ilişkisini ortaya koyan kanıtların güçlendirilmesine ihtiyaç” var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600200" y="4666486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856231" y="4575046"/>
            <a:ext cx="5047488" cy="761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Mali süreçlerde kanıt dosyalarının önemli bölümü “yalnızca sistem yönlendirme bağlantılarından” oluşuyor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80" y="384048"/>
            <a:ext cx="9509760" cy="868680"/>
          </a:xfrm>
        </p:spPr>
        <p:txBody>
          <a:bodyPr wrap="square" anchor="ctr"/>
          <a:lstStyle/>
          <a:p>
            <a:pPr algn="l"/>
            <a:r>
              <a:rPr sz="3000" b="1">
                <a:solidFill>
                  <a:srgbClr val="212842"/>
                </a:solidFill>
                <a:latin typeface="Times New Roman"/>
              </a:rPr>
              <a:t>Genel Sekreterlik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600200" y="1325880"/>
            <a:ext cx="2884017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709928" y="1325880"/>
            <a:ext cx="2499969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Yönetişim modeli ve idari yapı</a:t>
            </a:r>
          </a:p>
        </p:txBody>
      </p:sp>
      <p:sp>
        <p:nvSpPr>
          <p:cNvPr id="5" name="Oval 4"/>
          <p:cNvSpPr/>
          <p:nvPr/>
        </p:nvSpPr>
        <p:spPr>
          <a:xfrm>
            <a:off x="4164177" y="1357884"/>
            <a:ext cx="246888" cy="246888"/>
          </a:xfrm>
          <a:prstGeom prst="ellipse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64177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12233" y="1325880"/>
            <a:ext cx="2354031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721961" y="1325880"/>
            <a:ext cx="1969983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Kamuoyunu bilgilendirme</a:t>
            </a:r>
          </a:p>
        </p:txBody>
      </p:sp>
      <p:sp>
        <p:nvSpPr>
          <p:cNvPr id="9" name="Oval 8"/>
          <p:cNvSpPr/>
          <p:nvPr/>
        </p:nvSpPr>
        <p:spPr>
          <a:xfrm>
            <a:off x="6646224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46224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094280" y="1325880"/>
            <a:ext cx="1672620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204008" y="1325880"/>
            <a:ext cx="128857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Süreç yönetimi</a:t>
            </a:r>
          </a:p>
        </p:txBody>
      </p:sp>
      <p:sp>
        <p:nvSpPr>
          <p:cNvPr id="13" name="Oval 12"/>
          <p:cNvSpPr/>
          <p:nvPr/>
        </p:nvSpPr>
        <p:spPr>
          <a:xfrm>
            <a:off x="8446861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46861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00200" y="1728216"/>
            <a:ext cx="2505456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709928" y="1728216"/>
            <a:ext cx="2121408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İnsan kaynakları yönetimi</a:t>
            </a:r>
          </a:p>
        </p:txBody>
      </p:sp>
      <p:sp>
        <p:nvSpPr>
          <p:cNvPr id="17" name="Oval 16"/>
          <p:cNvSpPr/>
          <p:nvPr/>
        </p:nvSpPr>
        <p:spPr>
          <a:xfrm>
            <a:off x="3785616" y="1760219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785616" y="1760219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2295144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KAR’DA NE YAZIYOR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223759" y="2295144"/>
            <a:ext cx="4251959" cy="1572768"/>
          </a:xfrm>
          <a:prstGeom prst="rect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452358" y="2459736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GÜÇLÜ YÖN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52358" y="2770632"/>
            <a:ext cx="379475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Senato ve Yönetim Kurulunun düzenli toplanması, kararların birimlere zamanında iletilmesi. Yönetişim Düzey 4.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223759" y="4005072"/>
            <a:ext cx="4251959" cy="2167128"/>
          </a:xfrm>
          <a:prstGeom prst="rect">
            <a:avLst/>
          </a:prstGeom>
          <a:solidFill>
            <a:srgbClr val="F3EF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452358" y="4160520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ÖNERİLEN ADIM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52358" y="4462272"/>
            <a:ext cx="3794759" cy="1618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300" b="0" i="0">
                <a:solidFill>
                  <a:srgbClr val="212842"/>
                </a:solidFill>
                <a:latin typeface="Calibri"/>
              </a:rPr>
              <a:t>Birim web sayfalarında yılda bir güncellik kontrolü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300" b="0" i="0">
                <a:solidFill>
                  <a:srgbClr val="212842"/>
                </a:solidFill>
                <a:latin typeface="Calibri"/>
              </a:rPr>
              <a:t>İngilizce sayfaların güncellenmesi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300" b="0" i="0">
                <a:solidFill>
                  <a:srgbClr val="212842"/>
                </a:solidFill>
                <a:latin typeface="Calibri"/>
              </a:rPr>
              <a:t>Tüm iş akışlarının tek formata geçirilmesi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300" b="0" i="0">
                <a:solidFill>
                  <a:srgbClr val="212842"/>
                </a:solidFill>
                <a:latin typeface="Calibri"/>
              </a:rPr>
              <a:t>İş yükü analizine dayalı yıllık personel ihtiyaç raporu; üst yönetimde karara bağlanması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72768" y="2459736"/>
            <a:ext cx="54864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5400" b="1" i="0">
                <a:solidFill>
                  <a:srgbClr val="A28F60"/>
                </a:solidFill>
                <a:latin typeface="Times New Roman"/>
              </a:rPr>
              <a:t>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103120" y="2679191"/>
            <a:ext cx="48006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800" b="0" i="1">
                <a:solidFill>
                  <a:srgbClr val="212842"/>
                </a:solidFill>
                <a:latin typeface="Times New Roman"/>
              </a:rPr>
              <a:t>akademik kurul, yönetim kurulu ve enstitü kurulu kararlarının ilanına rağmen bazı birim web sayfalarında kararların güncellenmediği, bazı sayfalarda içeriklerin eksik olduğu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600200" y="4142230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856231" y="4050790"/>
            <a:ext cx="5047488" cy="761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“bazı iş akışlarının güncel, bazı iş akışlarının ise eski formatlarda bulunması”; İngilizce sayfalarda güncellik sınırlı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600200" y="5068822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856231" y="4977382"/>
            <a:ext cx="5047488" cy="508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İş gücü planlamasının yöntemine ve izlenmesine ilişkin kanıtlar sınırlı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80" y="384048"/>
            <a:ext cx="9509760" cy="868680"/>
          </a:xfrm>
        </p:spPr>
        <p:txBody>
          <a:bodyPr wrap="square" anchor="ctr"/>
          <a:lstStyle/>
          <a:p>
            <a:pPr algn="l"/>
            <a:r>
              <a:rPr sz="3000" b="1">
                <a:solidFill>
                  <a:srgbClr val="212842"/>
                </a:solidFill>
                <a:latin typeface="Times New Roman"/>
              </a:rPr>
              <a:t>Dekanlıklar ve Yüksekokullar: Programlar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600200" y="1325880"/>
            <a:ext cx="2656880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709928" y="1325880"/>
            <a:ext cx="227283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Programın tasarımı ve onayı</a:t>
            </a:r>
          </a:p>
        </p:txBody>
      </p:sp>
      <p:sp>
        <p:nvSpPr>
          <p:cNvPr id="5" name="Oval 4"/>
          <p:cNvSpPr/>
          <p:nvPr/>
        </p:nvSpPr>
        <p:spPr>
          <a:xfrm>
            <a:off x="3937040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937040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5096" y="1325880"/>
            <a:ext cx="3565428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494824" y="1325880"/>
            <a:ext cx="31813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Programların izlenmesi ve güncellenmesi</a:t>
            </a:r>
          </a:p>
        </p:txBody>
      </p:sp>
      <p:sp>
        <p:nvSpPr>
          <p:cNvPr id="9" name="Oval 8"/>
          <p:cNvSpPr/>
          <p:nvPr/>
        </p:nvSpPr>
        <p:spPr>
          <a:xfrm>
            <a:off x="7630485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630485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8541" y="1325880"/>
            <a:ext cx="2505456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188269" y="1325880"/>
            <a:ext cx="2121408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Öğrenci geri bildirimleri</a:t>
            </a:r>
          </a:p>
        </p:txBody>
      </p:sp>
      <p:sp>
        <p:nvSpPr>
          <p:cNvPr id="13" name="Oval 12"/>
          <p:cNvSpPr/>
          <p:nvPr/>
        </p:nvSpPr>
        <p:spPr>
          <a:xfrm>
            <a:off x="10263957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263957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1892807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KAR’DA NE YAZIYOR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23759" y="1892807"/>
            <a:ext cx="4251959" cy="1572768"/>
          </a:xfrm>
          <a:prstGeom prst="rect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52358" y="2057400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GÜÇLÜ YÖN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2358" y="2368296"/>
            <a:ext cx="379475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3+1 ve 7+1 işyeri uygulaması; Sağlık Bilimleri Fakültesinde paydaş görüşü almada iyi uygulama.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223759" y="3602735"/>
            <a:ext cx="4251959" cy="2569465"/>
          </a:xfrm>
          <a:prstGeom prst="rect">
            <a:avLst/>
          </a:prstGeom>
          <a:solidFill>
            <a:srgbClr val="F3EF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452358" y="3758183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ÖNERİLEN ADIM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52358" y="4059935"/>
            <a:ext cx="3794759" cy="20208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Her program için yıllık öz değerlendirme raporu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Ders değerlendirme sonucu → bölüm kurulu kararı → program değişikliği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Eksik matrislerin ve Türkçe-İngilizce bilgi paketlerinin tamamlanması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Program açma ve güncellemede ihtiyaç analizi raporu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72768" y="2057399"/>
            <a:ext cx="54864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5400" b="1" i="0">
                <a:solidFill>
                  <a:srgbClr val="A28F60"/>
                </a:solidFill>
                <a:latin typeface="Times New Roman"/>
              </a:rPr>
              <a:t>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3120" y="2276855"/>
            <a:ext cx="4800600" cy="9143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800" b="0" i="1">
                <a:solidFill>
                  <a:srgbClr val="212842"/>
                </a:solidFill>
                <a:latin typeface="Times New Roman"/>
              </a:rPr>
              <a:t>Ancak her program için öz değerlendirme raporu hazırlanmaması gelişmeye açık yön olarak değerlendirilmektedir.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600200" y="3465575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856231" y="3374134"/>
            <a:ext cx="5047488" cy="508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“bazı programlarda matrislerin eksik veya kısmen doldurulmuş olması”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600200" y="4138166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856231" y="4046726"/>
            <a:ext cx="5047488" cy="508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“ders değerlendirme sonuçlarında alınan kararların programlara yansıtılmaması”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80" y="384048"/>
            <a:ext cx="9509760" cy="868680"/>
          </a:xfrm>
        </p:spPr>
        <p:txBody>
          <a:bodyPr wrap="square" anchor="ctr"/>
          <a:lstStyle/>
          <a:p>
            <a:pPr algn="l"/>
            <a:r>
              <a:rPr sz="3000" b="1">
                <a:solidFill>
                  <a:srgbClr val="212842"/>
                </a:solidFill>
                <a:latin typeface="Times New Roman"/>
              </a:rPr>
              <a:t>Öğretim Kadrosu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600200" y="1325880"/>
            <a:ext cx="2732592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709928" y="1325880"/>
            <a:ext cx="234854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Öğretim yöntem ve teknikleri</a:t>
            </a:r>
          </a:p>
        </p:txBody>
      </p:sp>
      <p:sp>
        <p:nvSpPr>
          <p:cNvPr id="5" name="Oval 4"/>
          <p:cNvSpPr/>
          <p:nvPr/>
        </p:nvSpPr>
        <p:spPr>
          <a:xfrm>
            <a:off x="4012752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012752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60808" y="1325880"/>
            <a:ext cx="3111154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0536" y="1325880"/>
            <a:ext cx="272710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Öğretim yetkinlikleri ve gelişimi</a:t>
            </a:r>
          </a:p>
        </p:txBody>
      </p:sp>
      <p:sp>
        <p:nvSpPr>
          <p:cNvPr id="9" name="Oval 8"/>
          <p:cNvSpPr/>
          <p:nvPr/>
        </p:nvSpPr>
        <p:spPr>
          <a:xfrm>
            <a:off x="7251923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251923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99979" y="1325880"/>
            <a:ext cx="2278319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09707" y="1325880"/>
            <a:ext cx="1894271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Teşvik ve ödüllendirme</a:t>
            </a:r>
          </a:p>
        </p:txBody>
      </p:sp>
      <p:sp>
        <p:nvSpPr>
          <p:cNvPr id="13" name="Oval 12"/>
          <p:cNvSpPr/>
          <p:nvPr/>
        </p:nvSpPr>
        <p:spPr>
          <a:xfrm>
            <a:off x="9658258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658258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1892807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KAR’DA NE YAZIYOR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23759" y="1892807"/>
            <a:ext cx="4251959" cy="1572768"/>
          </a:xfrm>
          <a:prstGeom prst="rect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52358" y="2057400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GÜÇLÜ YÖN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2358" y="2368296"/>
            <a:ext cx="379475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Bilimsel üretime yönelik teşvik ve ödül mekanizmalarının “güçlü bir kurumsal çerçeveye sahip olduğu”.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223759" y="3602735"/>
            <a:ext cx="4251959" cy="2569465"/>
          </a:xfrm>
          <a:prstGeom prst="rect">
            <a:avLst/>
          </a:prstGeom>
          <a:solidFill>
            <a:srgbClr val="F3EF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452358" y="3758183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ÖNERİLEN ADIM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52358" y="4059935"/>
            <a:ext cx="3794759" cy="20208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500" b="0" i="0">
                <a:solidFill>
                  <a:srgbClr val="212842"/>
                </a:solidFill>
                <a:latin typeface="Calibri"/>
              </a:rPr>
              <a:t>Eğitimlerde ihtiyaç analizi, katılım ve memnuniyet kaydı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500" b="0" i="0">
                <a:solidFill>
                  <a:srgbClr val="212842"/>
                </a:solidFill>
                <a:latin typeface="Calibri"/>
              </a:rPr>
              <a:t>Ders bilgi paketlerine öğrenci merkezli yöntemlerin yazılması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500" b="0" i="0">
                <a:solidFill>
                  <a:srgbClr val="212842"/>
                </a:solidFill>
                <a:latin typeface="Calibri"/>
              </a:rPr>
              <a:t>Öğretme-Öğrenme Merkezi önerisinin değerlendirilmesi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500" b="0" i="0">
                <a:solidFill>
                  <a:srgbClr val="212842"/>
                </a:solidFill>
                <a:latin typeface="Calibri"/>
              </a:rPr>
              <a:t>Eğitim-öğretimde iyi uygulama ödülü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72768" y="2057399"/>
            <a:ext cx="54864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5400" b="1" i="0">
                <a:solidFill>
                  <a:srgbClr val="A28F60"/>
                </a:solidFill>
                <a:latin typeface="Times New Roman"/>
              </a:rPr>
              <a:t>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3120" y="2276855"/>
            <a:ext cx="48006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800" b="0" i="1">
                <a:solidFill>
                  <a:srgbClr val="212842"/>
                </a:solidFill>
                <a:latin typeface="Times New Roman"/>
              </a:rPr>
              <a:t>öğrenci merkezli çeşitli öğretim yöntem ve tekniklerinin kullanılmaya başlandığı görülmekle birlikte; kurum genelinde uygulanmaması gelişmeye açık yön olarak değerlendirilmiştir.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600200" y="3739894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856231" y="3648455"/>
            <a:ext cx="5047488" cy="761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Eğitimler öncesinde “ihtiyaç analizi yapıldığına, katılımcı sayısına ve katılımcıların memnuniyet düzeylerine ilişkin kanıta ulaşılamamıştır”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600200" y="4666486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856231" y="4575046"/>
            <a:ext cx="5047488" cy="508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Öğretim yetkinliğini bütüncül yönetecek bir yapı (“örneğin bir Öğretme-Öğrenme Merkezi”) henüz yok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80" y="384048"/>
            <a:ext cx="9509760" cy="868680"/>
          </a:xfrm>
        </p:spPr>
        <p:txBody>
          <a:bodyPr wrap="square" anchor="ctr"/>
          <a:lstStyle/>
          <a:p>
            <a:pPr algn="l"/>
            <a:r>
              <a:rPr sz="2400" b="1">
                <a:solidFill>
                  <a:srgbClr val="212842"/>
                </a:solidFill>
                <a:latin typeface="Times New Roman"/>
              </a:rPr>
              <a:t>Öğrenci İşleri Daire Başkanlığı · Mezunlar Koordinatörlüğü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600200" y="1325880"/>
            <a:ext cx="4019702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709928" y="1325880"/>
            <a:ext cx="363565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Öğrenci kabulü ve önceki öğrenmenin tanınması</a:t>
            </a:r>
          </a:p>
        </p:txBody>
      </p:sp>
      <p:sp>
        <p:nvSpPr>
          <p:cNvPr id="5" name="Oval 4"/>
          <p:cNvSpPr/>
          <p:nvPr/>
        </p:nvSpPr>
        <p:spPr>
          <a:xfrm>
            <a:off x="5299862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299862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47918" y="1325880"/>
            <a:ext cx="2732592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857646" y="1325880"/>
            <a:ext cx="234854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Sertifikalandırma ve diploma</a:t>
            </a:r>
          </a:p>
        </p:txBody>
      </p:sp>
      <p:sp>
        <p:nvSpPr>
          <p:cNvPr id="9" name="Oval 8"/>
          <p:cNvSpPr/>
          <p:nvPr/>
        </p:nvSpPr>
        <p:spPr>
          <a:xfrm>
            <a:off x="8160471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160471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08527" y="1325880"/>
            <a:ext cx="2505456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718255" y="1325880"/>
            <a:ext cx="2121408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Mezun ilişkileri yönetimi</a:t>
            </a:r>
          </a:p>
        </p:txBody>
      </p:sp>
      <p:sp>
        <p:nvSpPr>
          <p:cNvPr id="13" name="Oval 12"/>
          <p:cNvSpPr/>
          <p:nvPr/>
        </p:nvSpPr>
        <p:spPr>
          <a:xfrm>
            <a:off x="10793943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793943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1892807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KAR’DA NE YAZIYOR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23759" y="1892807"/>
            <a:ext cx="4251959" cy="1572768"/>
          </a:xfrm>
          <a:prstGeom prst="rect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52358" y="2057400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GÜÇLÜ YÖN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2358" y="2368296"/>
            <a:ext cx="379475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Diploma ve diploma ekinin Türkçe-İngilizce düzenlenmesi; Sosyal Transkript Yönergesi; Mezun Bilgi Sistemi.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223759" y="3602735"/>
            <a:ext cx="4251959" cy="2569465"/>
          </a:xfrm>
          <a:prstGeom prst="rect">
            <a:avLst/>
          </a:prstGeom>
          <a:solidFill>
            <a:srgbClr val="F3EF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452358" y="3758183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ÖNERİLEN ADIM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52358" y="4059935"/>
            <a:ext cx="3794759" cy="20208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Yıllık mezun izleme raporu: istihdam, işveren görüşü, memnuniyet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Mezun izleme sonuçlarının programlara iletilmesi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Çift anadal ve yandal süreçlerinin gözden geçirilmesi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Tanıma ve kredilendirme kararlarının yıllık özeti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72768" y="2057399"/>
            <a:ext cx="54864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5400" b="1" i="0">
                <a:solidFill>
                  <a:srgbClr val="A28F60"/>
                </a:solidFill>
                <a:latin typeface="Times New Roman"/>
              </a:rPr>
              <a:t>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3120" y="2276855"/>
            <a:ext cx="4800600" cy="1463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800" b="0" i="1">
                <a:solidFill>
                  <a:srgbClr val="212842"/>
                </a:solidFill>
                <a:latin typeface="Times New Roman"/>
              </a:rPr>
              <a:t>mezunların istihdam durumu, kariyer gelişimi, lisansüstü eğitim süreçleri, sektörel dağılımı, işveren geri bildirimleri ve mezun memnuniyetine ilişkin verilerin … kurumsal düzeyde olgunlaşmış bir mekanizmanın henüz bulunmadığı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600200" y="4014214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856231" y="3922775"/>
            <a:ext cx="5047488" cy="508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“çift anadal ve yandal uygulamalarında süreçlerin iyileştirilmesine yönelik ihtiyaçların bulunduğu”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600200" y="4686806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856231" y="4595366"/>
            <a:ext cx="5047488" cy="508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Tanıma ve kredilendirmede yapılan iyileştirmelerin izlendiğine dair kanıtlar sınırlı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80" y="384048"/>
            <a:ext cx="9509760" cy="868680"/>
          </a:xfrm>
        </p:spPr>
        <p:txBody>
          <a:bodyPr wrap="square" anchor="ctr"/>
          <a:lstStyle/>
          <a:p>
            <a:pPr algn="l"/>
            <a:r>
              <a:rPr sz="3000" b="1">
                <a:solidFill>
                  <a:srgbClr val="212842"/>
                </a:solidFill>
                <a:latin typeface="Times New Roman"/>
              </a:rPr>
              <a:t>Enstitüler · BAP Koordinasyon Birimi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600200" y="1325880"/>
            <a:ext cx="2051182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709928" y="1325880"/>
            <a:ext cx="166713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Doktora programları</a:t>
            </a:r>
          </a:p>
        </p:txBody>
      </p:sp>
      <p:sp>
        <p:nvSpPr>
          <p:cNvPr id="5" name="Oval 4"/>
          <p:cNvSpPr/>
          <p:nvPr/>
        </p:nvSpPr>
        <p:spPr>
          <a:xfrm>
            <a:off x="3331342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331342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79398" y="1325880"/>
            <a:ext cx="2051182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889126" y="1325880"/>
            <a:ext cx="166713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İç ve dış kaynaklar</a:t>
            </a:r>
          </a:p>
        </p:txBody>
      </p:sp>
      <p:sp>
        <p:nvSpPr>
          <p:cNvPr id="9" name="Oval 8"/>
          <p:cNvSpPr/>
          <p:nvPr/>
        </p:nvSpPr>
        <p:spPr>
          <a:xfrm>
            <a:off x="5510540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510540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58596" y="1325880"/>
            <a:ext cx="3565428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68324" y="1325880"/>
            <a:ext cx="31813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Ortak programlar ve araştırma birimleri</a:t>
            </a:r>
          </a:p>
        </p:txBody>
      </p:sp>
      <p:sp>
        <p:nvSpPr>
          <p:cNvPr id="13" name="Oval 12"/>
          <p:cNvSpPr/>
          <p:nvPr/>
        </p:nvSpPr>
        <p:spPr>
          <a:xfrm>
            <a:off x="9203984" y="1357884"/>
            <a:ext cx="246888" cy="246888"/>
          </a:xfrm>
          <a:prstGeom prst="ellipse">
            <a:avLst/>
          </a:prstGeom>
          <a:solidFill>
            <a:srgbClr val="B9BC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203984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212842"/>
                </a:solidFill>
                <a:latin typeface="Calibri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00200" y="1728216"/>
            <a:ext cx="2202606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709928" y="1728216"/>
            <a:ext cx="1818558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Araştırma performansı</a:t>
            </a:r>
          </a:p>
        </p:txBody>
      </p:sp>
      <p:sp>
        <p:nvSpPr>
          <p:cNvPr id="17" name="Oval 16"/>
          <p:cNvSpPr/>
          <p:nvPr/>
        </p:nvSpPr>
        <p:spPr>
          <a:xfrm>
            <a:off x="3482766" y="1760219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482766" y="1760219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2295144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KAR’DA NE YAZIYOR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223759" y="2295144"/>
            <a:ext cx="4251959" cy="1572768"/>
          </a:xfrm>
          <a:prstGeom prst="rect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452358" y="2459736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GÜÇLÜ YÖN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52358" y="2770632"/>
            <a:ext cx="379475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BAP desteklerinin tez ve öncelikli alanları kapsaması; dış fon kullananlara pozitif ayrımcılık.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223759" y="4005072"/>
            <a:ext cx="4251959" cy="2167128"/>
          </a:xfrm>
          <a:prstGeom prst="rect">
            <a:avLst/>
          </a:prstGeom>
          <a:solidFill>
            <a:srgbClr val="F3EF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452358" y="4160520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ÖNERİLEN ADIM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52358" y="4462272"/>
            <a:ext cx="3794759" cy="1618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300" b="0" i="0">
                <a:solidFill>
                  <a:srgbClr val="212842"/>
                </a:solidFill>
                <a:latin typeface="Calibri"/>
              </a:rPr>
              <a:t>BAP: çıktı izleme şablonu; araştırmaya yeni başlayanlar için fon türü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300" b="0" i="0">
                <a:solidFill>
                  <a:srgbClr val="212842"/>
                </a:solidFill>
                <a:latin typeface="Calibri"/>
              </a:rPr>
              <a:t>Doktora: süre, başarı ve istihdam göstergeleri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300" b="0" i="0">
                <a:solidFill>
                  <a:srgbClr val="212842"/>
                </a:solidFill>
                <a:latin typeface="Calibri"/>
              </a:rPr>
              <a:t>Post-doc başvuru usul ve esasları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300" b="0" i="0">
                <a:solidFill>
                  <a:srgbClr val="212842"/>
                </a:solidFill>
                <a:latin typeface="Calibri"/>
              </a:rPr>
              <a:t>Lisansüstü oryantasyonun tüm enstitülerde uygulanması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00200" y="6053328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1">
                <a:solidFill>
                  <a:srgbClr val="6E7283"/>
                </a:solidFill>
                <a:latin typeface="Calibri"/>
              </a:rPr>
              <a:t>Ortak programlar ve ortak araştırma birimleri, kurumun Düzey 2’de kalan tek alt ölçütüdür.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72768" y="2459736"/>
            <a:ext cx="54864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5400" b="1" i="0">
                <a:solidFill>
                  <a:srgbClr val="A28F60"/>
                </a:solidFill>
                <a:latin typeface="Times New Roman"/>
              </a:rPr>
              <a:t>“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103120" y="2679191"/>
            <a:ext cx="48006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800" b="0" i="1">
                <a:solidFill>
                  <a:srgbClr val="212842"/>
                </a:solidFill>
                <a:latin typeface="Times New Roman"/>
              </a:rPr>
              <a:t>Öğrenci sayıları, başarı oranları veya mezuniyet sürelerine ilişkin analizlerin program iyileştirme süreçlerine ne ölçüde yansıtıldığına dair dokümantasyonun bulunmaması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600200" y="4142230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856231" y="4050790"/>
            <a:ext cx="5047488" cy="508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“araştırmaya yeni başlayanlar için herhangi bir fon tipine rastlanmamış olması”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600200" y="4814823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856231" y="4723383"/>
            <a:ext cx="5047488" cy="508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Dış araştırmacıların post-doc çalışması için “kurumsal bir mekanizmanın tanımlı olmadığı”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80" y="384048"/>
            <a:ext cx="9509760" cy="868680"/>
          </a:xfrm>
        </p:spPr>
        <p:txBody>
          <a:bodyPr wrap="square" anchor="ctr"/>
          <a:lstStyle/>
          <a:p>
            <a:pPr algn="l"/>
            <a:r>
              <a:rPr sz="2400" b="1">
                <a:solidFill>
                  <a:srgbClr val="212842"/>
                </a:solidFill>
                <a:latin typeface="Times New Roman"/>
              </a:rPr>
              <a:t>Ölçme-Değerlendirme Koordinatörlüğü · İstatistik UAM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600200" y="1325880"/>
            <a:ext cx="2278319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709928" y="1325880"/>
            <a:ext cx="1894271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Ölçme ve değerlendirme</a:t>
            </a:r>
          </a:p>
        </p:txBody>
      </p:sp>
      <p:sp>
        <p:nvSpPr>
          <p:cNvPr id="5" name="Oval 4"/>
          <p:cNvSpPr/>
          <p:nvPr/>
        </p:nvSpPr>
        <p:spPr>
          <a:xfrm>
            <a:off x="3558479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558479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06535" y="1325880"/>
            <a:ext cx="2505456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116263" y="1325880"/>
            <a:ext cx="2121408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Öğrenci geri bildirimleri</a:t>
            </a:r>
          </a:p>
        </p:txBody>
      </p:sp>
      <p:sp>
        <p:nvSpPr>
          <p:cNvPr id="9" name="Oval 8"/>
          <p:cNvSpPr/>
          <p:nvPr/>
        </p:nvSpPr>
        <p:spPr>
          <a:xfrm>
            <a:off x="6191951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91951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40007" y="1325880"/>
            <a:ext cx="2505456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749735" y="1325880"/>
            <a:ext cx="2121408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İnsan kaynakları yönetimi</a:t>
            </a:r>
          </a:p>
        </p:txBody>
      </p:sp>
      <p:sp>
        <p:nvSpPr>
          <p:cNvPr id="13" name="Oval 12"/>
          <p:cNvSpPr/>
          <p:nvPr/>
        </p:nvSpPr>
        <p:spPr>
          <a:xfrm>
            <a:off x="8825423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825423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1892807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KAR’DA NE YAZIYOR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23759" y="1892807"/>
            <a:ext cx="4251959" cy="1572768"/>
          </a:xfrm>
          <a:prstGeom prst="rect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52358" y="2057400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GÜÇLÜ YÖN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2358" y="2368296"/>
            <a:ext cx="379475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Tıp ve Diş Hekimliği Fakültelerinde başlatılan sistemli ölçme-değerlendirme süreçleri: “kurum geneli uygulamalar için başlangıç”.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223759" y="3602735"/>
            <a:ext cx="4251959" cy="2569465"/>
          </a:xfrm>
          <a:prstGeom prst="rect">
            <a:avLst/>
          </a:prstGeom>
          <a:solidFill>
            <a:srgbClr val="F3EF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452358" y="3758183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ÖNERİLEN ADIM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52358" y="4059935"/>
            <a:ext cx="3794759" cy="20208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Kurum geneli ölçme-değerlendirme standardı (rubrik, matris)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Vize-final dışında çıktı temelli değerlendirmelerin yaygınlaştırılması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İş yükündeki etkinliklerin (proje, katılım) değerlendirmeye dâhil edilmesi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Anketler için ortak analiz şablonu; sonuçların ilgili kurula iletilmesi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00200" y="6053328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1">
                <a:solidFill>
                  <a:srgbClr val="6E7283"/>
                </a:solidFill>
                <a:latin typeface="Calibri"/>
              </a:rPr>
              <a:t>KAR bu iki birimi adıyla anmıyor; ancak raporun en sık tekrarlanan sorunu bu uzmanlık alanında.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72768" y="2057399"/>
            <a:ext cx="54864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5400" b="1" i="0">
                <a:solidFill>
                  <a:srgbClr val="A28F60"/>
                </a:solidFill>
                <a:latin typeface="Times New Roman"/>
              </a:rPr>
              <a:t>“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103120" y="2276855"/>
            <a:ext cx="480060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800" b="0" i="1">
                <a:solidFill>
                  <a:srgbClr val="212842"/>
                </a:solidFill>
                <a:latin typeface="Times New Roman"/>
              </a:rPr>
              <a:t>Bologna Bilgi Paketi incelendiğinde ön lisans ve lisans programlarındaki derslerin çoğunda ölçme ve değerlendirmenin vize ve final sınavlarıyla sınırlı olduğu görülmüştür.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600200" y="3739894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856231" y="3648455"/>
            <a:ext cx="5047488" cy="761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Anketler düzenli uygulanıyor; sonuçların “sistematik bir analiz sürecine tabi tutulduğunu” gösteren kanıt sınırlı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600200" y="4666486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856231" y="4575046"/>
            <a:ext cx="5047488" cy="508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Ölçme-değerlendirme yöntemlerinin “program seviyesinde standardize edilme ihtiyacı”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80" y="384048"/>
            <a:ext cx="9509760" cy="868680"/>
          </a:xfrm>
        </p:spPr>
        <p:txBody>
          <a:bodyPr wrap="square" anchor="ctr"/>
          <a:lstStyle/>
          <a:p>
            <a:pPr algn="l"/>
            <a:r>
              <a:rPr sz="3000" b="1">
                <a:solidFill>
                  <a:srgbClr val="212842"/>
                </a:solidFill>
                <a:latin typeface="Times New Roman"/>
              </a:rPr>
              <a:t>Sağlık, Kültür ve Spor Daire Başkanlığı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600200" y="1325880"/>
            <a:ext cx="3414003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709928" y="1325880"/>
            <a:ext cx="3029955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Sosyal, kültürel, sportif faaliyetler</a:t>
            </a:r>
          </a:p>
        </p:txBody>
      </p:sp>
      <p:sp>
        <p:nvSpPr>
          <p:cNvPr id="5" name="Oval 4"/>
          <p:cNvSpPr/>
          <p:nvPr/>
        </p:nvSpPr>
        <p:spPr>
          <a:xfrm>
            <a:off x="4694163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694163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42219" y="1325880"/>
            <a:ext cx="2126894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251947" y="1325880"/>
            <a:ext cx="174284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Dezavantajlı gruplar</a:t>
            </a:r>
          </a:p>
        </p:txBody>
      </p:sp>
      <p:sp>
        <p:nvSpPr>
          <p:cNvPr id="9" name="Oval 8"/>
          <p:cNvSpPr/>
          <p:nvPr/>
        </p:nvSpPr>
        <p:spPr>
          <a:xfrm>
            <a:off x="6949074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949074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97130" y="1325880"/>
            <a:ext cx="2051182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506858" y="1325880"/>
            <a:ext cx="166713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Tesis ve altyapılar</a:t>
            </a:r>
          </a:p>
        </p:txBody>
      </p:sp>
      <p:sp>
        <p:nvSpPr>
          <p:cNvPr id="13" name="Oval 12"/>
          <p:cNvSpPr/>
          <p:nvPr/>
        </p:nvSpPr>
        <p:spPr>
          <a:xfrm>
            <a:off x="9128272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28272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1892807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KAR’DA NE YAZIYOR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23759" y="1892807"/>
            <a:ext cx="4251959" cy="1572768"/>
          </a:xfrm>
          <a:prstGeom prst="rect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52358" y="2057400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GÜÇLÜ YÖN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2358" y="2368296"/>
            <a:ext cx="379475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Öğrenci topluluklarına mekân, organizasyon ve rehberlik desteği; spor merkezleri ve salon tahsisi.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223759" y="3602735"/>
            <a:ext cx="4251959" cy="2569465"/>
          </a:xfrm>
          <a:prstGeom prst="rect">
            <a:avLst/>
          </a:prstGeom>
          <a:solidFill>
            <a:srgbClr val="F3EF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452358" y="3758183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ÖNERİLEN ADIM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52358" y="4059935"/>
            <a:ext cx="3794759" cy="20208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Her etkinlik sonrası geri bildirim ve iyileştirme kaydı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Memnuniyet sonucuna göre yapılan değişikliğin duyurulması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Turuncu Bayrak yenileme başvurusu (Engelli Öğrenci Birimi ile)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Binalar için erişilebilirlik tespit listesi ve iyileştirme planı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72768" y="2057399"/>
            <a:ext cx="54864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5400" b="1" i="0">
                <a:solidFill>
                  <a:srgbClr val="A28F60"/>
                </a:solidFill>
                <a:latin typeface="Times New Roman"/>
              </a:rPr>
              <a:t>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3120" y="2276855"/>
            <a:ext cx="4800600" cy="1463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800" b="0" i="1">
                <a:solidFill>
                  <a:srgbClr val="212842"/>
                </a:solidFill>
                <a:latin typeface="Times New Roman"/>
              </a:rPr>
              <a:t>Kurumda geçmişte erişilebilirlik standartlarını sağlayarak YÖK Turuncu Bayrak kazanmış birimler bulunmaktadır, ancak bu bayrakların geçerlilik süresinin dolduğu ve yenilenmediği anlaşılmaktadır.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600200" y="4014214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856231" y="3922775"/>
            <a:ext cx="5047488" cy="761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Memnuniyet anketleri yapılıyor; “iyileştirme, geliştirme ve çeşitlendirmeye yönelik sınırlı kanıtlar” var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600200" y="4940807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856231" y="4849367"/>
            <a:ext cx="5047488" cy="508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Bazı binalarda “erişilebilirlik standartlarının henüz tam olarak sağlanamadığı”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80" y="384048"/>
            <a:ext cx="9509760" cy="868680"/>
          </a:xfrm>
        </p:spPr>
        <p:txBody>
          <a:bodyPr wrap="square" anchor="ctr"/>
          <a:lstStyle/>
          <a:p>
            <a:pPr algn="l"/>
            <a:r>
              <a:rPr sz="3000" b="1">
                <a:solidFill>
                  <a:srgbClr val="212842"/>
                </a:solidFill>
                <a:latin typeface="Times New Roman"/>
              </a:rPr>
              <a:t>ODÜSEM ve Toplumsal Katkı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600200" y="1325880"/>
            <a:ext cx="3414003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709928" y="1325880"/>
            <a:ext cx="3029955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Toplumsal katkı süreçlerinin yönetimi</a:t>
            </a:r>
          </a:p>
        </p:txBody>
      </p:sp>
      <p:sp>
        <p:nvSpPr>
          <p:cNvPr id="5" name="Oval 4"/>
          <p:cNvSpPr/>
          <p:nvPr/>
        </p:nvSpPr>
        <p:spPr>
          <a:xfrm>
            <a:off x="4694163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694163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42219" y="1325880"/>
            <a:ext cx="1294058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251947" y="1325880"/>
            <a:ext cx="91001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Kaynaklar</a:t>
            </a:r>
          </a:p>
        </p:txBody>
      </p:sp>
      <p:sp>
        <p:nvSpPr>
          <p:cNvPr id="9" name="Oval 8"/>
          <p:cNvSpPr/>
          <p:nvPr/>
        </p:nvSpPr>
        <p:spPr>
          <a:xfrm>
            <a:off x="6116238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16238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64294" y="1325880"/>
            <a:ext cx="2656880" cy="310896"/>
          </a:xfrm>
          <a:prstGeom prst="roundRect">
            <a:avLst>
              <a:gd name="adj" fmla="val 50000"/>
            </a:avLst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74022" y="1325880"/>
            <a:ext cx="2272832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0" i="0">
                <a:solidFill>
                  <a:srgbClr val="212842"/>
                </a:solidFill>
                <a:latin typeface="Calibri"/>
              </a:rPr>
              <a:t>Toplumsal katkı performansı</a:t>
            </a:r>
          </a:p>
        </p:txBody>
      </p:sp>
      <p:sp>
        <p:nvSpPr>
          <p:cNvPr id="13" name="Oval 12"/>
          <p:cNvSpPr/>
          <p:nvPr/>
        </p:nvSpPr>
        <p:spPr>
          <a:xfrm>
            <a:off x="8901135" y="1357884"/>
            <a:ext cx="246888" cy="246888"/>
          </a:xfrm>
          <a:prstGeom prst="ellipse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901135" y="1357884"/>
            <a:ext cx="246888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1892807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KAR’DA NE YAZIYOR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23759" y="1892807"/>
            <a:ext cx="4251959" cy="1572768"/>
          </a:xfrm>
          <a:prstGeom prst="rect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52358" y="2057400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GÜÇLÜ YÖN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2358" y="2368296"/>
            <a:ext cx="3794759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Toplumsal katkı, Koordinatörlük çatısı altında kurumsal; ODÜSEM kurs ve sertifika programları kamu ve sektörle iş birliği içinde.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223759" y="3602735"/>
            <a:ext cx="4251959" cy="2569465"/>
          </a:xfrm>
          <a:prstGeom prst="rect">
            <a:avLst/>
          </a:prstGeom>
          <a:solidFill>
            <a:srgbClr val="F3EF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452358" y="3758183"/>
            <a:ext cx="3794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A28F60"/>
                </a:solidFill>
                <a:latin typeface="Calibri"/>
              </a:rPr>
              <a:t>ÖNERİLEN ADIM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52358" y="4059935"/>
            <a:ext cx="3794759" cy="20208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Tüm birimler için tek formatlı toplumsal katkı kayıt sistemi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Faaliyetlerin Sürdürülebilir Kalkınma Amaçlarıyla eşleştirilmesi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Özel sektörle proje eşleştirme toplantıları</a:t>
            </a:r>
          </a:p>
          <a:p>
            <a:pPr marL="201168" indent="-201168" algn="l">
              <a:spcAft>
                <a:spcPts val="500"/>
              </a:spcAft>
              <a:buClr>
                <a:srgbClr val="A28F60"/>
              </a:buClr>
              <a:buFont typeface="Arial"/>
              <a:buChar char="•"/>
            </a:pPr>
            <a:r>
              <a:rPr sz="1400" b="0" i="0">
                <a:solidFill>
                  <a:srgbClr val="212842"/>
                </a:solidFill>
                <a:latin typeface="Calibri"/>
              </a:rPr>
              <a:t>Faaliyetler için ölçülebilir etki göstergeleri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72768" y="2057399"/>
            <a:ext cx="54864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5400" b="1" i="0">
                <a:solidFill>
                  <a:srgbClr val="A28F60"/>
                </a:solidFill>
                <a:latin typeface="Times New Roman"/>
              </a:rPr>
              <a:t>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3120" y="2276855"/>
            <a:ext cx="480060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800" b="0" i="1">
                <a:solidFill>
                  <a:srgbClr val="212842"/>
                </a:solidFill>
                <a:latin typeface="Times New Roman"/>
              </a:rPr>
              <a:t>ODÜSEM faaliyetlerinin kurumun topluma dokunan en güçlü kanallarından biri olarak işlediği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600200" y="3191255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856231" y="3099815"/>
            <a:ext cx="5047488" cy="508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“Toplumsal katkı verilerinin tüm birimlerde tek formatta raporlanmaması”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600200" y="3863846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856231" y="3772407"/>
            <a:ext cx="5047488" cy="761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“ODÜSEM dışında yürütülen toplumsal katkı faaliyetlerinin görünürlük düzeyinde birimler arasında farklılık olması”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600200" y="4790438"/>
            <a:ext cx="100584" cy="100584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856231" y="4698998"/>
            <a:ext cx="5047488" cy="508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0" i="0">
                <a:solidFill>
                  <a:srgbClr val="2A2E45"/>
                </a:solidFill>
                <a:latin typeface="Calibri"/>
              </a:rPr>
              <a:t>Özel sektörle ortak çalışmaların “sınırlı düzeyde kaldığı”; etki ve SKA uyumu ölçülmüyor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80" y="384048"/>
            <a:ext cx="9509760" cy="868680"/>
          </a:xfrm>
        </p:spPr>
        <p:txBody>
          <a:bodyPr wrap="square" anchor="ctr"/>
          <a:lstStyle/>
          <a:p>
            <a:pPr algn="l"/>
            <a:r>
              <a:rPr sz="3000" b="1">
                <a:solidFill>
                  <a:srgbClr val="212842"/>
                </a:solidFill>
                <a:latin typeface="Times New Roman"/>
              </a:rPr>
              <a:t>Koordinatörlükte neler yapıldı</a:t>
            </a:r>
          </a:p>
        </p:txBody>
      </p:sp>
      <p:sp>
        <p:nvSpPr>
          <p:cNvPr id="3" name="Rectangle 2"/>
          <p:cNvSpPr/>
          <p:nvPr/>
        </p:nvSpPr>
        <p:spPr>
          <a:xfrm>
            <a:off x="1600200" y="1737360"/>
            <a:ext cx="2240280" cy="914400"/>
          </a:xfrm>
          <a:prstGeom prst="rect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00200" y="1737360"/>
            <a:ext cx="2240280" cy="914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 i="0">
                <a:solidFill>
                  <a:srgbClr val="A28F60"/>
                </a:solidFill>
                <a:latin typeface="Times New Roman"/>
              </a:rPr>
              <a:t>1  </a:t>
            </a:r>
            <a:r>
              <a:rPr sz="1500" b="1" i="0">
                <a:solidFill>
                  <a:srgbClr val="FFFFFF"/>
                </a:solidFill>
                <a:latin typeface="Times New Roman"/>
              </a:rPr>
              <a:t>KAR okundu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73352" y="2834640"/>
            <a:ext cx="2093976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>
                <a:solidFill>
                  <a:srgbClr val="2A2E45"/>
                </a:solidFill>
                <a:latin typeface="Calibri"/>
              </a:rPr>
              <a:t>Her alt ölçüt cümle cümle; güçlü ve gelişmeye açık yönler ayrıştırıldı</a:t>
            </a:r>
          </a:p>
        </p:txBody>
      </p:sp>
      <p:sp>
        <p:nvSpPr>
          <p:cNvPr id="6" name="Chevron 5"/>
          <p:cNvSpPr/>
          <p:nvPr/>
        </p:nvSpPr>
        <p:spPr>
          <a:xfrm>
            <a:off x="3913632" y="2057400"/>
            <a:ext cx="155448" cy="274320"/>
          </a:xfrm>
          <a:prstGeom prst="chevron">
            <a:avLst/>
          </a:prstGeom>
          <a:solidFill>
            <a:srgbClr val="A28F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142232" y="1737360"/>
            <a:ext cx="2240280" cy="914400"/>
          </a:xfrm>
          <a:prstGeom prst="rect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142232" y="1737360"/>
            <a:ext cx="2240280" cy="914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 i="0">
                <a:solidFill>
                  <a:srgbClr val="A28F60"/>
                </a:solidFill>
                <a:latin typeface="Times New Roman"/>
              </a:rPr>
              <a:t>2  </a:t>
            </a:r>
            <a:r>
              <a:rPr sz="1500" b="1" i="0">
                <a:solidFill>
                  <a:srgbClr val="FFFFFF"/>
                </a:solidFill>
                <a:latin typeface="Times New Roman"/>
              </a:rPr>
              <a:t>Bulgular eşleştirildi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15384" y="2834640"/>
            <a:ext cx="2093976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>
                <a:solidFill>
                  <a:srgbClr val="2A2E45"/>
                </a:solidFill>
                <a:latin typeface="Calibri"/>
              </a:rPr>
              <a:t>Her bulgu Yönerge Md. 12’ye göre bir çalışma grubuna bağlandı</a:t>
            </a:r>
          </a:p>
        </p:txBody>
      </p:sp>
      <p:sp>
        <p:nvSpPr>
          <p:cNvPr id="10" name="Chevron 9"/>
          <p:cNvSpPr/>
          <p:nvPr/>
        </p:nvSpPr>
        <p:spPr>
          <a:xfrm>
            <a:off x="6455664" y="2057400"/>
            <a:ext cx="155448" cy="274320"/>
          </a:xfrm>
          <a:prstGeom prst="chevron">
            <a:avLst/>
          </a:prstGeom>
          <a:solidFill>
            <a:srgbClr val="A28F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6"/>
          <p:cNvSpPr/>
          <p:nvPr/>
        </p:nvSpPr>
        <p:spPr>
          <a:xfrm>
            <a:off x="6684264" y="1737360"/>
            <a:ext cx="2240280" cy="914400"/>
          </a:xfrm>
          <a:prstGeom prst="rect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7"/>
          <p:cNvSpPr txBox="1"/>
          <p:nvPr/>
        </p:nvSpPr>
        <p:spPr>
          <a:xfrm>
            <a:off x="6684264" y="1737360"/>
            <a:ext cx="2240280" cy="914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 i="0">
                <a:solidFill>
                  <a:srgbClr val="A28F60"/>
                </a:solidFill>
                <a:latin typeface="Times New Roman"/>
              </a:rPr>
              <a:t>3  </a:t>
            </a:r>
            <a:r>
              <a:rPr sz="1500" b="1" i="0">
                <a:solidFill>
                  <a:srgbClr val="FFFFFF"/>
                </a:solidFill>
                <a:latin typeface="Times New Roman"/>
              </a:rPr>
              <a:t>Çalışma grupları güncellendi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6757416" y="2834640"/>
            <a:ext cx="2093976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>
                <a:solidFill>
                  <a:srgbClr val="2A2E45"/>
                </a:solidFill>
                <a:latin typeface="Calibri"/>
              </a:rPr>
              <a:t>Grupların yapısı ve üyeleri güncellendi; gündemin 2. maddesinde komisyona sunuluyor</a:t>
            </a:r>
          </a:p>
        </p:txBody>
      </p:sp>
      <p:sp>
        <p:nvSpPr>
          <p:cNvPr id="19" name="Chevron 9"/>
          <p:cNvSpPr/>
          <p:nvPr/>
        </p:nvSpPr>
        <p:spPr>
          <a:xfrm>
            <a:off x="8997696" y="2057400"/>
            <a:ext cx="155448" cy="274320"/>
          </a:xfrm>
          <a:prstGeom prst="chevron">
            <a:avLst/>
          </a:prstGeom>
          <a:solidFill>
            <a:srgbClr val="A28F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226296" y="1737360"/>
            <a:ext cx="2240280" cy="914400"/>
          </a:xfrm>
          <a:prstGeom prst="rect">
            <a:avLst/>
          </a:prstGeom>
          <a:solidFill>
            <a:srgbClr val="A28F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226296" y="1737360"/>
            <a:ext cx="2240280" cy="914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 i="0">
                <a:solidFill>
                  <a:srgbClr val="212842"/>
                </a:solidFill>
                <a:latin typeface="Times New Roman"/>
              </a:rPr>
              <a:t>4  </a:t>
            </a:r>
            <a:r>
              <a:rPr sz="1500" b="1" i="0">
                <a:solidFill>
                  <a:srgbClr val="FFFFFF"/>
                </a:solidFill>
                <a:latin typeface="Times New Roman"/>
              </a:rPr>
              <a:t>ÜNİKYS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99448" y="2834640"/>
            <a:ext cx="2093976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>
                <a:solidFill>
                  <a:srgbClr val="2A2E45"/>
                </a:solidFill>
                <a:latin typeface="Calibri"/>
              </a:rPr>
              <a:t>Eylem planı ve kanıtlar sistemde; OMÜ’den eğitim talebi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600200" y="4206240"/>
            <a:ext cx="9875520" cy="1417320"/>
          </a:xfrm>
          <a:prstGeom prst="rect">
            <a:avLst/>
          </a:prstGeom>
          <a:solidFill>
            <a:srgbClr val="E8EA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920240" y="4343400"/>
            <a:ext cx="9235440" cy="11887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A28F60"/>
                </a:solidFill>
                <a:latin typeface="Calibri"/>
              </a:rPr>
              <a:t>Amaç: </a:t>
            </a:r>
            <a:r>
              <a:rPr sz="1800" b="0" i="0">
                <a:solidFill>
                  <a:srgbClr val="212842"/>
                </a:solidFill>
                <a:latin typeface="Calibri"/>
              </a:rPr>
              <a:t>Bir sonraki Kurum İç Değerlendirme Raporunda her gelişmeye açık yön için “ne yaptık, sonucu ne oldu” sorusuna kanıtla cevap verebilmek.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080" y="384048"/>
            <a:ext cx="9509760" cy="868680"/>
          </a:xfrm>
        </p:spPr>
        <p:txBody>
          <a:bodyPr wrap="square" anchor="ctr"/>
          <a:lstStyle/>
          <a:p>
            <a:pPr algn="l"/>
            <a:r>
              <a:rPr sz="3000" b="1" dirty="0" err="1">
                <a:solidFill>
                  <a:srgbClr val="212842"/>
                </a:solidFill>
                <a:latin typeface="Times New Roman"/>
              </a:rPr>
              <a:t>Bundan</a:t>
            </a:r>
            <a:r>
              <a:rPr sz="3000" b="1" dirty="0">
                <a:solidFill>
                  <a:srgbClr val="212842"/>
                </a:solidFill>
                <a:latin typeface="Times New Roman"/>
              </a:rPr>
              <a:t> </a:t>
            </a:r>
            <a:r>
              <a:rPr sz="3000" b="1" dirty="0" err="1">
                <a:solidFill>
                  <a:srgbClr val="212842"/>
                </a:solidFill>
                <a:latin typeface="Times New Roman"/>
              </a:rPr>
              <a:t>sonra</a:t>
            </a:r>
            <a:r>
              <a:rPr lang="tr-TR" sz="3000" b="1" dirty="0">
                <a:solidFill>
                  <a:srgbClr val="212842"/>
                </a:solidFill>
                <a:latin typeface="Times New Roman"/>
              </a:rPr>
              <a:t> beklenen:</a:t>
            </a:r>
            <a:endParaRPr sz="3000" b="1" dirty="0">
              <a:solidFill>
                <a:srgbClr val="212842"/>
              </a:solidFill>
              <a:latin typeface="Times New Roman"/>
            </a:endParaRPr>
          </a:p>
        </p:txBody>
      </p:sp>
      <p:cxnSp>
        <p:nvCxnSpPr>
          <p:cNvPr id="3" name="Connector 2"/>
          <p:cNvCxnSpPr/>
          <p:nvPr/>
        </p:nvCxnSpPr>
        <p:spPr>
          <a:xfrm>
            <a:off x="2697480" y="2331720"/>
            <a:ext cx="7680960" cy="0"/>
          </a:xfrm>
          <a:prstGeom prst="line">
            <a:avLst/>
          </a:prstGeom>
          <a:ln w="31750">
            <a:solidFill>
              <a:srgbClr val="A28F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417320" y="2537460"/>
            <a:ext cx="9875520" cy="1783080"/>
          </a:xfrm>
          <a:prstGeom prst="rect">
            <a:avLst/>
          </a:prstGeom>
          <a:solidFill>
            <a:srgbClr val="2128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965960" y="3029783"/>
            <a:ext cx="9144000" cy="61555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0" i="0" dirty="0">
                <a:solidFill>
                  <a:srgbClr val="FFFFFF"/>
                </a:solidFill>
                <a:latin typeface="Times New Roman"/>
              </a:rPr>
              <a:t>Her </a:t>
            </a:r>
            <a:r>
              <a:rPr sz="2000" b="0" i="0" dirty="0" err="1">
                <a:solidFill>
                  <a:srgbClr val="FFFFFF"/>
                </a:solidFill>
                <a:latin typeface="Times New Roman"/>
              </a:rPr>
              <a:t>birimin</a:t>
            </a:r>
            <a:r>
              <a:rPr sz="2000" b="0" i="0" dirty="0">
                <a:solidFill>
                  <a:srgbClr val="FFFFFF"/>
                </a:solidFill>
                <a:latin typeface="Times New Roman"/>
              </a:rPr>
              <a:t>, </a:t>
            </a:r>
            <a:r>
              <a:rPr lang="tr-TR" sz="2000" b="0" i="0" dirty="0">
                <a:solidFill>
                  <a:srgbClr val="FFFFFF"/>
                </a:solidFill>
                <a:latin typeface="Times New Roman"/>
              </a:rPr>
              <a:t>Kurumsal Akreditasyon Raporu doğrultusunda eylem planlarını oluşturması, faaliyetlerini gerçekleştirmesi ve BİDR yazması. </a:t>
            </a:r>
            <a:endParaRPr sz="2000" b="0" i="0" dirty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00200" y="5989320"/>
            <a:ext cx="96926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1">
                <a:solidFill>
                  <a:srgbClr val="6E7283"/>
                </a:solidFill>
                <a:latin typeface="Calibri"/>
              </a:rPr>
              <a:t>Dayanak: Kalite Güvencesi Yönergesi Md. 11/(2) ve Md. 17/(2). Tarihler öneridir.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1029</TotalTime>
  <Words>1571</Words>
  <Application>Microsoft Office PowerPoint</Application>
  <PresentationFormat>Geniş ekran</PresentationFormat>
  <Paragraphs>263</Paragraphs>
  <Slides>16</Slides>
  <Notes>16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Teması</vt:lpstr>
      <vt:lpstr>2025 Kurumsal Akreditasyon Raporu: Tablomuz</vt:lpstr>
      <vt:lpstr>En ağır başlık: Eğitim ve Öğretim</vt:lpstr>
      <vt:lpstr>Üçten dörde: eksik olan halka</vt:lpstr>
      <vt:lpstr>KAR’ın bize tekrar tekrar söylediği üç şey</vt:lpstr>
      <vt:lpstr>Önce güçlü yönlerimiz</vt:lpstr>
      <vt:lpstr>Strateji Geliştirme Daire Başkanlığı</vt:lpstr>
      <vt:lpstr>Genel Sekreterlik</vt:lpstr>
      <vt:lpstr>Dekanlıklar ve Yüksekokullar: Programlar</vt:lpstr>
      <vt:lpstr>Öğretim Kadrosu</vt:lpstr>
      <vt:lpstr>Öğrenci İşleri Daire Başkanlığı · Mezunlar Koordinatörlüğü</vt:lpstr>
      <vt:lpstr>Enstitüler · BAP Koordinasyon Birimi</vt:lpstr>
      <vt:lpstr>Ölçme-Değerlendirme Koordinatörlüğü · İstatistik UAM</vt:lpstr>
      <vt:lpstr>Sağlık, Kültür ve Spor Daire Başkanlığı</vt:lpstr>
      <vt:lpstr>ODÜSEM ve Toplumsal Katkı</vt:lpstr>
      <vt:lpstr>Koordinatörlükte neler yapıldı</vt:lpstr>
      <vt:lpstr>Bundan sonra beklenen: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SeLim Kandemir</dc:creator>
  <cp:lastModifiedBy>Tülay ÖZTÜRK</cp:lastModifiedBy>
  <cp:revision>199</cp:revision>
  <dcterms:created xsi:type="dcterms:W3CDTF">2018-12-17T11:45:01Z</dcterms:created>
  <dcterms:modified xsi:type="dcterms:W3CDTF">2026-10-01T07:24:14Z</dcterms:modified>
</cp:coreProperties>
</file>